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67" r:id="rId4"/>
    <p:sldId id="264" r:id="rId5"/>
    <p:sldId id="263" r:id="rId6"/>
    <p:sldId id="265" r:id="rId7"/>
    <p:sldId id="266" r:id="rId8"/>
    <p:sldId id="262" r:id="rId9"/>
    <p:sldId id="258" r:id="rId10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20" autoAdjust="0"/>
    <p:restoredTop sz="94660"/>
  </p:normalViewPr>
  <p:slideViewPr>
    <p:cSldViewPr snapToGrid="0" showGuides="1">
      <p:cViewPr varScale="1">
        <p:scale>
          <a:sx n="59" d="100"/>
          <a:sy n="59" d="100"/>
        </p:scale>
        <p:origin x="2784" y="58"/>
      </p:cViewPr>
      <p:guideLst>
        <p:guide orient="horz" pos="3120"/>
        <p:guide pos="21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261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8977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5060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5377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269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6025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952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1963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4264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670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108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EABAF-4038-474C-AF62-42BB66AE30BC}" type="datetimeFigureOut">
              <a:rPr kumimoji="1" lang="ja-JP" altLang="en-US" smtClean="0"/>
              <a:t>2020/3/22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097A0-0173-4719-B12C-A6803E7BC2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04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4.jp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10" Type="http://schemas.openxmlformats.org/officeDocument/2006/relationships/image" Target="../media/image21.jpg"/><Relationship Id="rId4" Type="http://schemas.openxmlformats.org/officeDocument/2006/relationships/image" Target="../media/image15.png"/><Relationship Id="rId9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692331"/>
            <a:ext cx="5829300" cy="1974050"/>
          </a:xfrm>
        </p:spPr>
        <p:txBody>
          <a:bodyPr>
            <a:noAutofit/>
          </a:bodyPr>
          <a:lstStyle/>
          <a:p>
            <a:r>
              <a:rPr kumimoji="1" lang="ja-JP" altLang="en-US" b="1" dirty="0"/>
              <a:t>日本ゲーム大賞</a:t>
            </a:r>
            <a:br>
              <a:rPr kumimoji="1" lang="en-US" altLang="ja-JP" b="1" dirty="0"/>
            </a:br>
            <a:r>
              <a:rPr kumimoji="1" lang="ja-JP" altLang="en-US" b="1" dirty="0"/>
              <a:t>「</a:t>
            </a:r>
            <a:r>
              <a:rPr kumimoji="1" lang="en-US" altLang="ja-JP" b="1" dirty="0"/>
              <a:t>The</a:t>
            </a:r>
            <a:r>
              <a:rPr lang="ja-JP" altLang="en-US" b="1" dirty="0"/>
              <a:t> </a:t>
            </a:r>
            <a:r>
              <a:rPr lang="en-US" altLang="ja-JP" b="1" dirty="0"/>
              <a:t>Tower</a:t>
            </a:r>
            <a:r>
              <a:rPr lang="ja-JP" altLang="en-US" b="1" dirty="0"/>
              <a:t>」</a:t>
            </a:r>
            <a:br>
              <a:rPr lang="en-US" altLang="ja-JP" b="1" dirty="0"/>
            </a:br>
            <a:r>
              <a:rPr lang="ja-JP" altLang="en-US" b="1" dirty="0"/>
              <a:t>企画書</a:t>
            </a:r>
            <a:endParaRPr kumimoji="1" lang="ja-JP" altLang="en-US" b="1" dirty="0"/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EB867BF9-FC9E-4453-9DF2-84B48642F5DF}"/>
              </a:ext>
            </a:extLst>
          </p:cNvPr>
          <p:cNvSpPr txBox="1">
            <a:spLocks/>
          </p:cNvSpPr>
          <p:nvPr/>
        </p:nvSpPr>
        <p:spPr>
          <a:xfrm>
            <a:off x="5021036" y="9307904"/>
            <a:ext cx="2176599" cy="5980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b="1" dirty="0"/>
              <a:t>平間班</a:t>
            </a:r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A41E2056-E389-4750-A86C-4F48E185B7E9}"/>
              </a:ext>
            </a:extLst>
          </p:cNvPr>
          <p:cNvSpPr txBox="1">
            <a:spLocks/>
          </p:cNvSpPr>
          <p:nvPr/>
        </p:nvSpPr>
        <p:spPr>
          <a:xfrm>
            <a:off x="548641" y="2795452"/>
            <a:ext cx="5760720" cy="64661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ja-JP" altLang="en-US" sz="3200" dirty="0"/>
              <a:t>・企画概要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・システム仕様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・ステージ仕様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・操作（アクション）仕様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・フローチャート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・障害（ギミック）リスト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・ステージ設計リスト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r>
              <a:rPr lang="ja-JP" altLang="en-US" sz="3200" dirty="0"/>
              <a:t>・各デザインリスト</a:t>
            </a:r>
            <a:endParaRPr lang="en-US" altLang="ja-JP" sz="3200" dirty="0"/>
          </a:p>
          <a:p>
            <a:pPr algn="l">
              <a:lnSpc>
                <a:spcPct val="150000"/>
              </a:lnSpc>
            </a:pP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970732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35131"/>
            <a:ext cx="2607673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企画概要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1"/>
            <a:ext cx="6858000" cy="16067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600" dirty="0"/>
              <a:t>●</a:t>
            </a:r>
            <a:r>
              <a:rPr lang="ja-JP" altLang="en-US" sz="3200" dirty="0"/>
              <a:t>タイトル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　「</a:t>
            </a:r>
            <a:r>
              <a:rPr lang="en-US" altLang="ja-JP" sz="3200" dirty="0"/>
              <a:t>The Tower</a:t>
            </a:r>
            <a:r>
              <a:rPr lang="ja-JP" altLang="en-US" sz="3200" dirty="0"/>
              <a:t>（ザ・タワー）」</a:t>
            </a:r>
            <a:endParaRPr lang="en-US" altLang="ja-JP" sz="3200" dirty="0"/>
          </a:p>
          <a:p>
            <a:pPr algn="l"/>
            <a:endParaRPr lang="en-US" altLang="ja-JP" sz="2000" dirty="0"/>
          </a:p>
          <a:p>
            <a:pPr algn="l"/>
            <a:r>
              <a:rPr lang="ja-JP" altLang="en-US" sz="2000" dirty="0"/>
              <a:t>・本作の舞台となる</a:t>
            </a:r>
            <a:r>
              <a:rPr lang="ja-JP" altLang="en-US" sz="2000" dirty="0">
                <a:solidFill>
                  <a:srgbClr val="FF0000"/>
                </a:solidFill>
              </a:rPr>
              <a:t>砂時計の形をした遺跡（塔）</a:t>
            </a:r>
            <a:r>
              <a:rPr lang="ja-JP" altLang="en-US" sz="2000" dirty="0"/>
              <a:t>から命名</a:t>
            </a:r>
            <a:endParaRPr lang="en-US" altLang="ja-JP" sz="2000" dirty="0"/>
          </a:p>
          <a:p>
            <a:pPr algn="l"/>
            <a:endParaRPr lang="en-US" altLang="ja-JP" sz="3200" dirty="0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BF9D3DCB-0710-461E-ACAE-BF05B9FC359B}"/>
              </a:ext>
            </a:extLst>
          </p:cNvPr>
          <p:cNvSpPr txBox="1">
            <a:spLocks/>
          </p:cNvSpPr>
          <p:nvPr/>
        </p:nvSpPr>
        <p:spPr>
          <a:xfrm>
            <a:off x="0" y="3156856"/>
            <a:ext cx="6858000" cy="359228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●テーマ（</a:t>
            </a:r>
            <a:r>
              <a:rPr lang="en-US" altLang="ja-JP" sz="3200" dirty="0"/>
              <a:t>+</a:t>
            </a:r>
            <a:r>
              <a:rPr lang="ja-JP" altLang="en-US" sz="3200" dirty="0"/>
              <a:t>コンセプト）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　　「砂、砂漠、砂時計」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　　　　　　　↓</a:t>
            </a:r>
            <a:endParaRPr lang="en-US" altLang="ja-JP" sz="3200" dirty="0"/>
          </a:p>
          <a:p>
            <a:pPr algn="l"/>
            <a:r>
              <a:rPr lang="ja-JP" altLang="en-US" sz="3200" dirty="0"/>
              <a:t>　「砂時計の遺跡の頂上を目指す」</a:t>
            </a:r>
            <a:endParaRPr lang="en-US" altLang="ja-JP" sz="3200" dirty="0"/>
          </a:p>
          <a:p>
            <a:pPr algn="l"/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・テーマ（例の音）から、砂の流れる？音から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・作品・ステージイメージ・として</a:t>
            </a:r>
            <a:r>
              <a:rPr lang="ja-JP" altLang="en-US" sz="2000" dirty="0">
                <a:solidFill>
                  <a:srgbClr val="FF0000"/>
                </a:solidFill>
              </a:rPr>
              <a:t>「風ノ旅人」</a:t>
            </a:r>
            <a:r>
              <a:rPr lang="ja-JP" altLang="en-US" sz="2000" dirty="0"/>
              <a:t>、キャラ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　クタイメージに</a:t>
            </a:r>
            <a:r>
              <a:rPr lang="ja-JP" altLang="en-US" sz="2000" dirty="0">
                <a:solidFill>
                  <a:srgbClr val="FF0000"/>
                </a:solidFill>
              </a:rPr>
              <a:t>「ホロウナイト」</a:t>
            </a:r>
            <a:r>
              <a:rPr lang="ja-JP" altLang="en-US" sz="2000" dirty="0"/>
              <a:t>を参照。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・砂時計の形からひっくり返すアクションをメインに</a:t>
            </a:r>
            <a:endParaRPr lang="en-US" altLang="ja-JP" sz="2000" dirty="0"/>
          </a:p>
          <a:p>
            <a:pPr algn="l">
              <a:lnSpc>
                <a:spcPct val="100000"/>
              </a:lnSpc>
            </a:pPr>
            <a:r>
              <a:rPr lang="ja-JP" altLang="en-US" sz="2000" dirty="0"/>
              <a:t>・テーマ回収の一端として、</a:t>
            </a:r>
            <a:r>
              <a:rPr lang="en-US" altLang="ja-JP" sz="2000" dirty="0"/>
              <a:t>SE</a:t>
            </a:r>
            <a:r>
              <a:rPr lang="ja-JP" altLang="en-US" sz="2000" dirty="0"/>
              <a:t>・</a:t>
            </a:r>
            <a:r>
              <a:rPr lang="en-US" altLang="ja-JP" sz="2000" dirty="0"/>
              <a:t>BGM</a:t>
            </a:r>
            <a:r>
              <a:rPr lang="ja-JP" altLang="en-US" sz="2000" dirty="0"/>
              <a:t>に砂の音を導入予定。</a:t>
            </a:r>
            <a:endParaRPr lang="en-US" altLang="ja-JP" sz="2000" dirty="0"/>
          </a:p>
          <a:p>
            <a:pPr algn="l"/>
            <a:endParaRPr lang="en-US" altLang="ja-JP" sz="3200" dirty="0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0EF9C5C6-1E08-40BA-9B7B-85386FCCB5F4}"/>
              </a:ext>
            </a:extLst>
          </p:cNvPr>
          <p:cNvSpPr txBox="1">
            <a:spLocks/>
          </p:cNvSpPr>
          <p:nvPr/>
        </p:nvSpPr>
        <p:spPr>
          <a:xfrm>
            <a:off x="0" y="7110548"/>
            <a:ext cx="6858000" cy="279545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●ジャンル</a:t>
            </a:r>
            <a:endParaRPr lang="en-US" altLang="ja-JP" sz="2000" dirty="0"/>
          </a:p>
          <a:p>
            <a:pPr algn="l"/>
            <a:r>
              <a:rPr lang="ja-JP" altLang="en-US" sz="3200" dirty="0"/>
              <a:t>　　  「</a:t>
            </a:r>
            <a:r>
              <a:rPr lang="en-US" altLang="ja-JP" sz="3200" dirty="0"/>
              <a:t>2D</a:t>
            </a:r>
            <a:r>
              <a:rPr lang="ja-JP" altLang="en-US" sz="3200" dirty="0"/>
              <a:t>パズル</a:t>
            </a:r>
            <a:r>
              <a:rPr lang="en-US" altLang="ja-JP" sz="3200" dirty="0"/>
              <a:t>+</a:t>
            </a:r>
            <a:r>
              <a:rPr lang="ja-JP" altLang="en-US" sz="3200" dirty="0"/>
              <a:t>アクション」</a:t>
            </a:r>
            <a:endParaRPr lang="en-US" altLang="ja-JP" sz="3200" dirty="0"/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・ワンフロア形式のパズルを重点のシステム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・ステージ内のギミックを解き、ゴールを目指す。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</a:t>
            </a:r>
            <a:r>
              <a:rPr kumimoji="0" lang="en-US" altLang="ja-JP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3D</a:t>
            </a: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ゲームで制作を行うが、システムは</a:t>
            </a:r>
            <a:r>
              <a:rPr kumimoji="0" lang="en-US" altLang="ja-JP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2D</a:t>
            </a: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システムで進行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（ただし、ステージの奥行きは有り）</a:t>
            </a:r>
            <a:endParaRPr kumimoji="0" lang="en-US" altLang="ja-JP" sz="2000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2000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・肝となるシステムとして「砂時計」と「昼夜」を導入。</a:t>
            </a:r>
            <a:endParaRPr lang="en-US" altLang="ja-JP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369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システム仕様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733993" y="1423851"/>
            <a:ext cx="4124007" cy="171123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</a:t>
            </a:r>
            <a:r>
              <a:rPr lang="en-US" altLang="ja-JP" sz="1400" b="1" u="sng" dirty="0"/>
              <a:t>2D</a:t>
            </a:r>
            <a:r>
              <a:rPr lang="ja-JP" altLang="en-US" sz="1400" b="1" u="sng" dirty="0"/>
              <a:t>（若干の奥行き、有り）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・キャラクターやステージなどのオブジェクトは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r>
              <a:rPr lang="en-US" altLang="ja-JP" sz="1400" b="1" dirty="0"/>
              <a:t>3D</a:t>
            </a:r>
            <a:r>
              <a:rPr lang="ja-JP" altLang="en-US" sz="1400" b="1" dirty="0"/>
              <a:t>オブジェクトで制作するが、システムやカメ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ラなどは</a:t>
            </a:r>
            <a:r>
              <a:rPr lang="en-US" altLang="ja-JP" sz="1400" b="1" dirty="0"/>
              <a:t>2D</a:t>
            </a:r>
            <a:r>
              <a:rPr lang="ja-JP" altLang="en-US" sz="1400" b="1" dirty="0"/>
              <a:t>のゲーム（俗にいうスーパーマリオ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方式）で進行する。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・完全に</a:t>
            </a:r>
            <a:r>
              <a:rPr lang="en-US" altLang="ja-JP" sz="1400" b="1" dirty="0"/>
              <a:t>2D</a:t>
            </a:r>
            <a:r>
              <a:rPr lang="ja-JP" altLang="en-US" sz="1400" b="1" dirty="0"/>
              <a:t>ゲームというわけで無く、</a:t>
            </a:r>
            <a:r>
              <a:rPr lang="ja-JP" altLang="en-US" sz="1400" b="1" dirty="0">
                <a:solidFill>
                  <a:srgbClr val="FF0000"/>
                </a:solidFill>
              </a:rPr>
              <a:t>左右にキャ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ラクター一人分の奥行きは有り</a:t>
            </a:r>
            <a:r>
              <a:rPr lang="ja-JP" altLang="en-US" sz="1400" b="1" dirty="0"/>
              <a:t>とする。</a:t>
            </a:r>
            <a:endParaRPr lang="en-US" altLang="ja-JP" sz="1400" b="1" dirty="0"/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85E175A8-03BD-4A1A-A4BC-FA2FCBABA80A}"/>
              </a:ext>
            </a:extLst>
          </p:cNvPr>
          <p:cNvSpPr txBox="1">
            <a:spLocks/>
          </p:cNvSpPr>
          <p:nvPr/>
        </p:nvSpPr>
        <p:spPr>
          <a:xfrm>
            <a:off x="2733993" y="4456043"/>
            <a:ext cx="4124007" cy="220601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●昼夜</a:t>
            </a:r>
            <a:endParaRPr lang="en-US" altLang="ja-JP" sz="1400" b="1" u="sng" dirty="0"/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・ステージごとに</a:t>
            </a:r>
            <a:r>
              <a:rPr kumimoji="0" lang="ja-JP" altLang="en-US" sz="1400" b="1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「昼と夜」</a:t>
            </a: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の概念がある。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・昼では、日光に当たってはいけないことをメイ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ンとして、日光を避けてギミックを解いて進む。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・夜では、ステージ全体が暗く一部のオブジェク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トとキャラクター以外は見えなくなっており、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松明と灯りを使ってギミックを解いて進む。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・基本的に昼→夜→昼･･･のローテンションで進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行。</a:t>
            </a:r>
            <a:endParaRPr lang="en-US" altLang="ja-JP" sz="1400" b="1" dirty="0"/>
          </a:p>
          <a:p>
            <a:pPr algn="l"/>
            <a:endParaRPr lang="en-US" altLang="ja-JP" sz="1400" b="1" dirty="0"/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69E19E87-01B5-4553-9C55-E4A1DEA982FF}"/>
              </a:ext>
            </a:extLst>
          </p:cNvPr>
          <p:cNvSpPr txBox="1">
            <a:spLocks/>
          </p:cNvSpPr>
          <p:nvPr/>
        </p:nvSpPr>
        <p:spPr>
          <a:xfrm>
            <a:off x="2733993" y="7042676"/>
            <a:ext cx="4124007" cy="227114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</a:t>
            </a:r>
            <a:r>
              <a:rPr lang="ja-JP" altLang="en-US" sz="1400" b="1" u="sng" dirty="0">
                <a:solidFill>
                  <a:srgbClr val="FF0000"/>
                </a:solidFill>
              </a:rPr>
              <a:t>ひっくり返す</a:t>
            </a:r>
            <a:endParaRPr lang="en-US" altLang="ja-JP" sz="1400" b="1" u="sng" dirty="0">
              <a:solidFill>
                <a:srgbClr val="FF0000"/>
              </a:solidFill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・舞台となる遺跡（塔）が、砂時計の形をしてい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・そのことから、砂時計をひっくり返すように遺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跡全体をひっくり返すことが出来る。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・ひっくり返すことによって</a:t>
            </a:r>
            <a:r>
              <a:rPr kumimoji="0" lang="ja-JP" altLang="en-US" sz="1400" b="1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ステージの上下が反</a:t>
            </a:r>
            <a:endParaRPr kumimoji="0" lang="en-US" altLang="ja-JP" sz="1400" b="1" dirty="0">
              <a:solidFill>
                <a:srgbClr val="FF0000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srgbClr val="FF0000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対になり、それによって作用されるギミック</a:t>
            </a: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が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　ある。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  <a:p>
            <a:pPr lvl="0" algn="l" defTabSz="457200">
              <a:lnSpc>
                <a:spcPct val="100000"/>
              </a:lnSpc>
              <a:spcBef>
                <a:spcPts val="0"/>
              </a:spcBef>
            </a:pPr>
            <a:r>
              <a:rPr kumimoji="0" lang="ja-JP" altLang="en-US" sz="1400" b="1" dirty="0">
                <a:solidFill>
                  <a:prstClr val="black"/>
                </a:solidFill>
                <a:latin typeface="Calibri" panose="020F0502020204030204"/>
                <a:ea typeface="游ゴシック" panose="020B0400000000000000" pitchFamily="50" charset="-128"/>
                <a:cs typeface="+mn-cs"/>
              </a:rPr>
              <a:t>・この操作（システム）を主にしていく。</a:t>
            </a:r>
            <a:endParaRPr kumimoji="0" lang="en-US" altLang="ja-JP" sz="1400" b="1" dirty="0">
              <a:solidFill>
                <a:prstClr val="black"/>
              </a:solidFill>
              <a:latin typeface="Calibri" panose="020F0502020204030204"/>
              <a:ea typeface="游ゴシック" panose="020B0400000000000000" pitchFamily="50" charset="-128"/>
              <a:cs typeface="+mn-cs"/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524E2C8-5F5E-4F0A-A865-3DE4988FB4B4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0DD65F97-908E-4024-B464-DF78CE1557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95" t="21704" r="17714" b="15468"/>
          <a:stretch/>
        </p:blipFill>
        <p:spPr>
          <a:xfrm>
            <a:off x="235130" y="1373204"/>
            <a:ext cx="2220687" cy="2729335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065FD1AC-2C55-4A83-91B5-1EE7BF56AC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3" t="3648" b="3912"/>
          <a:stretch/>
        </p:blipFill>
        <p:spPr>
          <a:xfrm rot="16200000">
            <a:off x="610574" y="4459995"/>
            <a:ext cx="1449464" cy="243547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F2166B15-F64B-4DB3-8696-7D84ECD278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016" r="4343" b="23401"/>
          <a:stretch/>
        </p:blipFill>
        <p:spPr>
          <a:xfrm rot="16200000">
            <a:off x="247185" y="6793696"/>
            <a:ext cx="2162308" cy="2473795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5D55270-0665-459E-AC14-7778F6EB0282}"/>
              </a:ext>
            </a:extLst>
          </p:cNvPr>
          <p:cNvSpPr txBox="1"/>
          <p:nvPr/>
        </p:nvSpPr>
        <p:spPr>
          <a:xfrm>
            <a:off x="169818" y="5290457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940DF0C-5342-40E2-A91E-5F2C199D99B2}"/>
              </a:ext>
            </a:extLst>
          </p:cNvPr>
          <p:cNvSpPr txBox="1"/>
          <p:nvPr/>
        </p:nvSpPr>
        <p:spPr>
          <a:xfrm>
            <a:off x="3609204" y="5212080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2065615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ステージ仕様</a:t>
            </a:r>
            <a:endParaRPr kumimoji="1" lang="ja-JP" altLang="en-US" b="1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A0E55902-0BE7-45F5-9653-8A99DF8F4E66}"/>
              </a:ext>
            </a:extLst>
          </p:cNvPr>
          <p:cNvSpPr txBox="1">
            <a:spLocks/>
          </p:cNvSpPr>
          <p:nvPr/>
        </p:nvSpPr>
        <p:spPr>
          <a:xfrm>
            <a:off x="2690948" y="1449980"/>
            <a:ext cx="4167052" cy="26256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●舞台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・概要の記述通り、砂時計の形をした遺跡内部が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舞台。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・遺跡（塔）は、</a:t>
            </a:r>
            <a:r>
              <a:rPr lang="ja-JP" altLang="en-US" sz="1400" b="1" dirty="0">
                <a:solidFill>
                  <a:srgbClr val="FF0000"/>
                </a:solidFill>
              </a:rPr>
              <a:t>砂時計の様に回転する。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・その他の背景として、遺跡は荒廃した砂漠の中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に建っており、砂漠には同じように朽ちた遺跡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の残骸が疎らに配置されている。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・ステージ背景として「昼・夜」、「下・中・上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層」の計</a:t>
            </a:r>
            <a:r>
              <a:rPr lang="en-US" altLang="ja-JP" sz="1400" b="1" dirty="0"/>
              <a:t>5</a:t>
            </a:r>
            <a:r>
              <a:rPr lang="ja-JP" altLang="en-US" sz="1400" b="1" dirty="0"/>
              <a:t>種類（予定）。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・ステージ数は全</a:t>
            </a:r>
            <a:r>
              <a:rPr lang="en-US" altLang="ja-JP" sz="1400" b="1" dirty="0"/>
              <a:t>20</a:t>
            </a:r>
            <a:r>
              <a:rPr lang="ja-JP" altLang="en-US" sz="1400" b="1" dirty="0"/>
              <a:t>ステージ「</a:t>
            </a:r>
            <a:r>
              <a:rPr lang="en-US" altLang="ja-JP" sz="1400" b="1" dirty="0"/>
              <a:t>ST1-1</a:t>
            </a:r>
            <a:r>
              <a:rPr lang="ja-JP" altLang="en-US" sz="1400" b="1" dirty="0"/>
              <a:t>～</a:t>
            </a:r>
            <a:r>
              <a:rPr lang="en-US" altLang="ja-JP" sz="1400" b="1" dirty="0"/>
              <a:t>5-4</a:t>
            </a:r>
            <a:r>
              <a:rPr lang="ja-JP" altLang="en-US" sz="1400" b="1" dirty="0"/>
              <a:t>」（予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定）。</a:t>
            </a:r>
            <a:endParaRPr lang="en-US" altLang="ja-JP" sz="1400" b="1" dirty="0"/>
          </a:p>
        </p:txBody>
      </p:sp>
      <p:sp>
        <p:nvSpPr>
          <p:cNvPr id="10" name="タイトル 1">
            <a:extLst>
              <a:ext uri="{FF2B5EF4-FFF2-40B4-BE49-F238E27FC236}">
                <a16:creationId xmlns:a16="http://schemas.microsoft.com/office/drawing/2014/main" id="{AE645F11-6929-45F9-BFE7-BBD1F29ED6BA}"/>
              </a:ext>
            </a:extLst>
          </p:cNvPr>
          <p:cNvSpPr txBox="1">
            <a:spLocks/>
          </p:cNvSpPr>
          <p:nvPr/>
        </p:nvSpPr>
        <p:spPr>
          <a:xfrm>
            <a:off x="2690948" y="4369526"/>
            <a:ext cx="4167052" cy="177001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●ステージ概要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/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ステージの大きさは</a:t>
            </a:r>
            <a:r>
              <a:rPr lang="en-US" altLang="ja-JP" sz="1400" b="1" dirty="0">
                <a:solidFill>
                  <a:srgbClr val="FF0000"/>
                </a:solidFill>
              </a:rPr>
              <a:t>2</a:t>
            </a:r>
            <a:r>
              <a:rPr lang="ja-JP" altLang="en-US" sz="1400" b="1" dirty="0">
                <a:solidFill>
                  <a:srgbClr val="FF0000"/>
                </a:solidFill>
              </a:rPr>
              <a:t>種類。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/>
            <a:r>
              <a:rPr lang="ja-JP" altLang="en-US" sz="1400" b="1" dirty="0"/>
              <a:t>・</a:t>
            </a:r>
            <a:r>
              <a:rPr lang="en-US" altLang="ja-JP" sz="1400" b="1" dirty="0"/>
              <a:t>L</a:t>
            </a:r>
            <a:r>
              <a:rPr lang="ja-JP" altLang="en-US" sz="1400" b="1" dirty="0"/>
              <a:t>ステージ･･･「</a:t>
            </a:r>
            <a:r>
              <a:rPr lang="en-US" altLang="ja-JP" sz="1400" b="1" dirty="0"/>
              <a:t>z:6</a:t>
            </a:r>
            <a:r>
              <a:rPr lang="ja-JP" altLang="en-US" sz="1400" b="1" dirty="0"/>
              <a:t> </a:t>
            </a:r>
            <a:r>
              <a:rPr lang="en-US" altLang="ja-JP" sz="1400" b="1" dirty="0"/>
              <a:t>x:180</a:t>
            </a:r>
            <a:r>
              <a:rPr lang="ja-JP" altLang="en-US" sz="1400" b="1" dirty="0"/>
              <a:t> </a:t>
            </a:r>
            <a:r>
              <a:rPr lang="en-US" altLang="ja-JP" sz="1400" b="1" dirty="0"/>
              <a:t>y:5</a:t>
            </a:r>
            <a:r>
              <a:rPr lang="ja-JP" altLang="en-US" sz="1400" b="1" dirty="0"/>
              <a:t>」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</a:t>
            </a:r>
            <a:r>
              <a:rPr lang="en-US" altLang="ja-JP" sz="1400" b="1" dirty="0"/>
              <a:t>S</a:t>
            </a:r>
            <a:r>
              <a:rPr lang="ja-JP" altLang="en-US" sz="1400" b="1" dirty="0"/>
              <a:t>ステージ･･･「</a:t>
            </a:r>
            <a:r>
              <a:rPr lang="en-US" altLang="ja-JP" sz="1400" b="1" dirty="0"/>
              <a:t>z:6 x:90 y:5</a:t>
            </a:r>
            <a:r>
              <a:rPr lang="ja-JP" altLang="en-US" sz="1400" b="1" dirty="0"/>
              <a:t>」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・参考としてキャラの大きさは「</a:t>
            </a:r>
            <a:r>
              <a:rPr lang="en-US" altLang="ja-JP" sz="1400" b="1" dirty="0"/>
              <a:t>x:1 y:2 z:1</a:t>
            </a:r>
            <a:r>
              <a:rPr lang="ja-JP" altLang="en-US" sz="1400" b="1" dirty="0"/>
              <a:t>」（予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定）。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・ゴールパターンとして、「奥行き進む、階段を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上る」</a:t>
            </a:r>
            <a:endParaRPr lang="en-US" altLang="ja-JP" sz="1400" b="1" dirty="0"/>
          </a:p>
        </p:txBody>
      </p:sp>
      <p:sp>
        <p:nvSpPr>
          <p:cNvPr id="11" name="タイトル 1">
            <a:extLst>
              <a:ext uri="{FF2B5EF4-FFF2-40B4-BE49-F238E27FC236}">
                <a16:creationId xmlns:a16="http://schemas.microsoft.com/office/drawing/2014/main" id="{5CEA6A3A-DDC1-4241-AA87-945E2DF0B0D1}"/>
              </a:ext>
            </a:extLst>
          </p:cNvPr>
          <p:cNvSpPr txBox="1">
            <a:spLocks/>
          </p:cNvSpPr>
          <p:nvPr/>
        </p:nvSpPr>
        <p:spPr>
          <a:xfrm>
            <a:off x="2690948" y="6886303"/>
            <a:ext cx="4167052" cy="169599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●昼夜について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/>
            <a:r>
              <a:rPr lang="ja-JP" altLang="en-US" sz="1400" b="1" dirty="0"/>
              <a:t>・システム概要に記述していた通り、</a:t>
            </a:r>
            <a:r>
              <a:rPr lang="ja-JP" altLang="en-US" sz="1400" b="1" dirty="0">
                <a:solidFill>
                  <a:srgbClr val="FF0000"/>
                </a:solidFill>
              </a:rPr>
              <a:t>昼夜システ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/>
            <a:r>
              <a:rPr lang="ja-JP" altLang="en-US" sz="1400" b="1" dirty="0">
                <a:solidFill>
                  <a:srgbClr val="FF0000"/>
                </a:solidFill>
              </a:rPr>
              <a:t>　ムでステージ構成を変更。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/>
            <a:r>
              <a:rPr lang="ja-JP" altLang="en-US" sz="1400" b="1" dirty="0"/>
              <a:t>・昼･･･日光に当たらないように進む。又、アク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ション要素を大きく加える。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・夜･･･松明と灯りを使って先を照らすようにして</a:t>
            </a:r>
            <a:endParaRPr lang="en-US" altLang="ja-JP" sz="1400" b="1" dirty="0"/>
          </a:p>
          <a:p>
            <a:pPr algn="l"/>
            <a:r>
              <a:rPr lang="ja-JP" altLang="en-US" sz="1400" b="1" dirty="0"/>
              <a:t>　進む。又、パズル要素を大きく加える。　</a:t>
            </a:r>
            <a:endParaRPr lang="en-US" altLang="ja-JP" sz="1400" b="1" dirty="0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A9E789C2-53AD-49CB-B967-17C32EDA247B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66FEABEE-231E-49D6-B796-8EEE2C58F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9" r="11492" b="2093"/>
          <a:stretch/>
        </p:blipFill>
        <p:spPr>
          <a:xfrm rot="16200000">
            <a:off x="526785" y="1240556"/>
            <a:ext cx="1667691" cy="242616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B92AF74-B9F8-405F-887A-F36BB6571A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0" t="2997" r="6666" b="12042"/>
          <a:stretch/>
        </p:blipFill>
        <p:spPr>
          <a:xfrm>
            <a:off x="326573" y="3792907"/>
            <a:ext cx="2076993" cy="263499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AD31BC6-0EC3-4D2D-A1EF-9A21B6EE1D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91" t="6281" r="10095" b="8329"/>
          <a:stretch/>
        </p:blipFill>
        <p:spPr>
          <a:xfrm>
            <a:off x="313508" y="6789029"/>
            <a:ext cx="2116183" cy="2812171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866E21E-D190-4A08-A0C1-A431AE966093}"/>
              </a:ext>
            </a:extLst>
          </p:cNvPr>
          <p:cNvSpPr txBox="1"/>
          <p:nvPr/>
        </p:nvSpPr>
        <p:spPr>
          <a:xfrm>
            <a:off x="182881" y="7798526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D1E267D6-676B-46B4-BA0E-30E4AF68966C}"/>
              </a:ext>
            </a:extLst>
          </p:cNvPr>
          <p:cNvSpPr txBox="1"/>
          <p:nvPr/>
        </p:nvSpPr>
        <p:spPr>
          <a:xfrm>
            <a:off x="3566161" y="7485017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1858028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664823" y="1454332"/>
            <a:ext cx="4193177" cy="213795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●操作概要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・レギュレーションにより、</a:t>
            </a:r>
            <a:r>
              <a:rPr lang="en-US" altLang="ja-JP" sz="1400" b="1" dirty="0"/>
              <a:t>XBOX</a:t>
            </a:r>
            <a:r>
              <a:rPr lang="ja-JP" altLang="en-US" sz="1400" b="1" dirty="0"/>
              <a:t>コントローラー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対応。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・デバッグのことも配慮し、キーボードの操作も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対応。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・動き（アクション）は、大きく分けて</a:t>
            </a:r>
            <a:r>
              <a:rPr lang="en-US" altLang="ja-JP" sz="1400" b="1" dirty="0"/>
              <a:t>3</a:t>
            </a:r>
            <a:r>
              <a:rPr lang="ja-JP" altLang="en-US" sz="1400" b="1" dirty="0"/>
              <a:t>つで構成。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基本･･･基本的な動き全般。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その他･･･特定の場所のみのアクション。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特殊･･･このゲームの肝となるアクション。</a:t>
            </a:r>
            <a:endParaRPr lang="en-US" altLang="ja-JP" sz="1400" b="1" dirty="0">
              <a:solidFill>
                <a:srgbClr val="FF0000"/>
              </a:solidFill>
            </a:endParaRPr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4496B830-096E-4B42-AEF4-5170F8DFFB39}"/>
              </a:ext>
            </a:extLst>
          </p:cNvPr>
          <p:cNvSpPr txBox="1">
            <a:spLocks/>
          </p:cNvSpPr>
          <p:nvPr/>
        </p:nvSpPr>
        <p:spPr>
          <a:xfrm>
            <a:off x="2664823" y="3946071"/>
            <a:ext cx="4193177" cy="2013858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●基本「移動」</a:t>
            </a:r>
            <a:endParaRPr lang="en-US" altLang="ja-JP" sz="1400" b="1" u="sng" dirty="0"/>
          </a:p>
          <a:p>
            <a:pPr algn="l">
              <a:lnSpc>
                <a:spcPct val="100000"/>
              </a:lnSpc>
            </a:pP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・移動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r>
              <a:rPr lang="ja-JP" altLang="en-US" sz="1400" b="1" dirty="0">
                <a:solidFill>
                  <a:srgbClr val="FF0000"/>
                </a:solidFill>
              </a:rPr>
              <a:t>移動スピードは一種類、一定速度。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r>
              <a:rPr lang="en-US" altLang="ja-JP" sz="1400" b="1" dirty="0"/>
              <a:t>WASD</a:t>
            </a:r>
            <a:r>
              <a:rPr lang="ja-JP" altLang="en-US" sz="1400" b="1" dirty="0"/>
              <a:t>又は、左スティックに配置。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・ジャンプ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ジャンプ力はキャラ一人分の移動量（</a:t>
            </a:r>
            <a:r>
              <a:rPr lang="en-US" altLang="ja-JP" sz="1400" b="1" dirty="0"/>
              <a:t>y:2</a:t>
            </a:r>
            <a:r>
              <a:rPr lang="ja-JP" altLang="en-US" sz="1400" b="1" dirty="0"/>
              <a:t>）位。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慣性有、軌道変化無（＝一度ジャンプしたら修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正は出来ない）</a:t>
            </a:r>
            <a:r>
              <a:rPr lang="en-US" altLang="ja-JP" sz="1400" b="1" dirty="0"/>
              <a:t>SPACE</a:t>
            </a:r>
            <a:r>
              <a:rPr lang="ja-JP" altLang="en-US" sz="1400" b="1" dirty="0"/>
              <a:t>又は、</a:t>
            </a:r>
            <a:r>
              <a:rPr lang="en-US" altLang="ja-JP" sz="1400" b="1" dirty="0"/>
              <a:t>A</a:t>
            </a:r>
            <a:r>
              <a:rPr lang="ja-JP" altLang="en-US" sz="1400" b="1" dirty="0"/>
              <a:t>ボタンに配置。</a:t>
            </a:r>
            <a:endParaRPr lang="en-US" altLang="ja-JP" sz="1400" b="1" dirty="0"/>
          </a:p>
        </p:txBody>
      </p:sp>
      <p:sp>
        <p:nvSpPr>
          <p:cNvPr id="5" name="タイトル 1">
            <a:extLst>
              <a:ext uri="{FF2B5EF4-FFF2-40B4-BE49-F238E27FC236}">
                <a16:creationId xmlns:a16="http://schemas.microsoft.com/office/drawing/2014/main" id="{B4BCCE46-015A-4147-BEA2-FD9A559C2251}"/>
              </a:ext>
            </a:extLst>
          </p:cNvPr>
          <p:cNvSpPr txBox="1">
            <a:spLocks/>
          </p:cNvSpPr>
          <p:nvPr/>
        </p:nvSpPr>
        <p:spPr>
          <a:xfrm>
            <a:off x="2664823" y="6527075"/>
            <a:ext cx="4193177" cy="174171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●その他「拾う→使う」</a:t>
            </a:r>
            <a:endParaRPr lang="en-US" altLang="ja-JP" sz="1400" b="1" u="sng" dirty="0"/>
          </a:p>
          <a:p>
            <a:pPr algn="l">
              <a:lnSpc>
                <a:spcPct val="100000"/>
              </a:lnSpc>
            </a:pP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ステージ内にある鍵などを拾って、使うギミッ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クがある際に行う操作。モーションは無し。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・拾う判定はキャラがオブジェクトに触れたら。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使う判定はキャラ</a:t>
            </a:r>
            <a:r>
              <a:rPr lang="en-US" altLang="ja-JP" sz="1400" b="1" dirty="0"/>
              <a:t>1/3</a:t>
            </a:r>
            <a:r>
              <a:rPr lang="ja-JP" altLang="en-US" sz="1400" b="1" dirty="0"/>
              <a:t>（</a:t>
            </a:r>
            <a:r>
              <a:rPr lang="en-US" altLang="ja-JP" sz="1400" b="1" dirty="0"/>
              <a:t>x,z:0.25</a:t>
            </a:r>
            <a:r>
              <a:rPr lang="ja-JP" altLang="en-US" sz="1400" b="1" dirty="0"/>
              <a:t>）で操作を行う。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・拾うは自動。使うは操作が必要。（使うは）</a:t>
            </a:r>
            <a:r>
              <a:rPr lang="en-US" altLang="ja-JP" sz="1400" b="1" dirty="0"/>
              <a:t>F</a:t>
            </a:r>
            <a:r>
              <a:rPr lang="ja-JP" altLang="en-US" sz="1400" b="1" dirty="0"/>
              <a:t>又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は、</a:t>
            </a:r>
            <a:r>
              <a:rPr lang="en-US" altLang="ja-JP" sz="1400" b="1" dirty="0"/>
              <a:t>B</a:t>
            </a:r>
            <a:r>
              <a:rPr lang="ja-JP" altLang="en-US" sz="1400" b="1" dirty="0"/>
              <a:t>・</a:t>
            </a:r>
            <a:r>
              <a:rPr lang="en-US" altLang="ja-JP" sz="1400" b="1" dirty="0"/>
              <a:t>X</a:t>
            </a:r>
            <a:r>
              <a:rPr lang="ja-JP" altLang="en-US" sz="1400" b="1" dirty="0"/>
              <a:t>ボタンにて使用。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</a:t>
            </a:r>
            <a:endParaRPr lang="en-US" altLang="ja-JP" sz="1400" b="1" dirty="0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D6D8B26F-A9A2-4479-9747-298D8C74333F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D1B6FB5B-BBF0-45B4-B479-53C6847A12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38" t="13136" r="17524" b="5330"/>
          <a:stretch/>
        </p:blipFill>
        <p:spPr>
          <a:xfrm>
            <a:off x="143691" y="2136686"/>
            <a:ext cx="2416629" cy="3493406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D6094D51-0130-4EF2-9FD5-AB08463616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0" t="6853" r="16190"/>
          <a:stretch/>
        </p:blipFill>
        <p:spPr>
          <a:xfrm>
            <a:off x="130630" y="5839096"/>
            <a:ext cx="2416468" cy="376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30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2704011" y="1867989"/>
            <a:ext cx="4153989" cy="265175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●その他「掴む→動かす」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</a:t>
            </a:r>
            <a:r>
              <a:rPr lang="ja-JP" altLang="en-US" sz="1400" b="1" dirty="0">
                <a:solidFill>
                  <a:srgbClr val="FF0000"/>
                </a:solidFill>
              </a:rPr>
              <a:t>ステージにある箱（？）やレバースイッチなど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動かせるものがあり、掴んで左右（</a:t>
            </a:r>
            <a:r>
              <a:rPr lang="en-US" altLang="ja-JP" sz="1400" b="1" dirty="0">
                <a:solidFill>
                  <a:srgbClr val="FF0000"/>
                </a:solidFill>
              </a:rPr>
              <a:t>x</a:t>
            </a:r>
            <a:r>
              <a:rPr lang="ja-JP" altLang="en-US" sz="1400" b="1" dirty="0">
                <a:solidFill>
                  <a:srgbClr val="FF0000"/>
                </a:solidFill>
              </a:rPr>
              <a:t>軸）に動か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すことが出来る。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・動かす際の移動スピードは通常移動の</a:t>
            </a:r>
            <a:r>
              <a:rPr lang="en-US" altLang="ja-JP" sz="1400" b="1" dirty="0"/>
              <a:t>1/3</a:t>
            </a:r>
            <a:r>
              <a:rPr lang="ja-JP" altLang="en-US" sz="1400" b="1" dirty="0"/>
              <a:t>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・掴むを行える距離はほぼ密着状態（</a:t>
            </a:r>
            <a:r>
              <a:rPr lang="en-US" altLang="ja-JP" sz="1400" b="1" dirty="0"/>
              <a:t>z</a:t>
            </a:r>
            <a:r>
              <a:rPr lang="ja-JP" altLang="en-US" sz="1400" b="1" dirty="0"/>
              <a:t>、</a:t>
            </a:r>
            <a:r>
              <a:rPr lang="en-US" altLang="ja-JP" sz="1400" b="1" dirty="0"/>
              <a:t>x:.0.3</a:t>
            </a:r>
            <a:r>
              <a:rPr lang="ja-JP" altLang="en-US" sz="1400" b="1" dirty="0"/>
              <a:t>）。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又、掴む操作を行えるのは左右（</a:t>
            </a:r>
            <a:r>
              <a:rPr lang="en-US" altLang="ja-JP" sz="1400" b="1" dirty="0"/>
              <a:t>x	</a:t>
            </a:r>
            <a:r>
              <a:rPr lang="ja-JP" altLang="en-US" sz="1400" b="1" dirty="0"/>
              <a:t>軸）のみ。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・（掴む）対象の前で</a:t>
            </a:r>
            <a:r>
              <a:rPr lang="en-US" altLang="ja-JP" sz="1400" b="1" dirty="0"/>
              <a:t>F</a:t>
            </a:r>
            <a:r>
              <a:rPr lang="ja-JP" altLang="en-US" sz="1400" b="1" dirty="0"/>
              <a:t>又は、</a:t>
            </a:r>
            <a:r>
              <a:rPr lang="en-US" altLang="ja-JP" sz="1400" b="1" dirty="0"/>
              <a:t>B</a:t>
            </a:r>
            <a:r>
              <a:rPr lang="ja-JP" altLang="en-US" sz="1400" b="1" dirty="0"/>
              <a:t>・</a:t>
            </a:r>
            <a:r>
              <a:rPr lang="en-US" altLang="ja-JP" sz="1400" b="1" dirty="0"/>
              <a:t>X</a:t>
            </a:r>
            <a:r>
              <a:rPr lang="ja-JP" altLang="en-US" sz="1400" b="1" dirty="0"/>
              <a:t>ボタンで操作。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ボタンを離すと掴むのを辞める。（動かす）掴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んだ状態で</a:t>
            </a:r>
            <a:r>
              <a:rPr lang="en-US" altLang="ja-JP" sz="1400" b="1" dirty="0"/>
              <a:t>AD</a:t>
            </a:r>
            <a:r>
              <a:rPr lang="ja-JP" altLang="en-US" sz="1400" b="1" dirty="0"/>
              <a:t>又は、左スティック左右。</a:t>
            </a:r>
            <a:endParaRPr lang="en-US" altLang="ja-JP" sz="1400" b="1" dirty="0"/>
          </a:p>
        </p:txBody>
      </p:sp>
      <p:sp>
        <p:nvSpPr>
          <p:cNvPr id="7" name="タイトル 1">
            <a:extLst>
              <a:ext uri="{FF2B5EF4-FFF2-40B4-BE49-F238E27FC236}">
                <a16:creationId xmlns:a16="http://schemas.microsoft.com/office/drawing/2014/main" id="{833BC252-2EFA-4AC5-B6C8-977F4D55EAEB}"/>
              </a:ext>
            </a:extLst>
          </p:cNvPr>
          <p:cNvSpPr txBox="1">
            <a:spLocks/>
          </p:cNvSpPr>
          <p:nvPr/>
        </p:nvSpPr>
        <p:spPr>
          <a:xfrm>
            <a:off x="2704011" y="6008914"/>
            <a:ext cx="4153989" cy="242969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1400" b="1" u="sng" dirty="0"/>
              <a:t>●特殊「松明→灯す」</a:t>
            </a:r>
            <a:endParaRPr lang="en-US" altLang="ja-JP" sz="1400" b="1" u="sng" dirty="0"/>
          </a:p>
          <a:p>
            <a:pPr algn="l"/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・夜ステージ限定のアクション。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夜ステージではキャラクターが松明を装備し、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>
                <a:solidFill>
                  <a:srgbClr val="FF0000"/>
                </a:solidFill>
              </a:rPr>
              <a:t>　灯などを点けながら先に進む。</a:t>
            </a:r>
            <a:endParaRPr lang="en-US" altLang="ja-JP" sz="14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・夜ステージになれば松明は自動で装備し、キャ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ラとその周りを「明るく」する。灯などの灯せ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る部分は最初から「少し明るく」なっており、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灯すことで周囲を含め「かなり明るく」なる。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・松明はステージが始まれば自動装備。（灯す）</a:t>
            </a:r>
            <a:endParaRPr lang="en-US" altLang="ja-JP" sz="1400" b="1" dirty="0"/>
          </a:p>
          <a:p>
            <a:pPr algn="l">
              <a:lnSpc>
                <a:spcPct val="100000"/>
              </a:lnSpc>
            </a:pPr>
            <a:r>
              <a:rPr lang="ja-JP" altLang="en-US" sz="1400" b="1" dirty="0"/>
              <a:t>　対象の前で</a:t>
            </a:r>
            <a:r>
              <a:rPr lang="en-US" altLang="ja-JP" sz="1400" b="1" dirty="0"/>
              <a:t>F</a:t>
            </a:r>
            <a:r>
              <a:rPr lang="ja-JP" altLang="en-US" sz="1400" b="1" dirty="0"/>
              <a:t>又は、</a:t>
            </a:r>
            <a:r>
              <a:rPr lang="en-US" altLang="ja-JP" sz="1400" b="1" dirty="0"/>
              <a:t>B</a:t>
            </a:r>
            <a:r>
              <a:rPr lang="ja-JP" altLang="en-US" sz="1400" b="1" dirty="0"/>
              <a:t>・</a:t>
            </a:r>
            <a:r>
              <a:rPr lang="en-US" altLang="ja-JP" sz="1400" b="1" dirty="0"/>
              <a:t>X</a:t>
            </a:r>
            <a:r>
              <a:rPr lang="ja-JP" altLang="en-US" sz="1400" b="1" dirty="0"/>
              <a:t>ボタンで操作。</a:t>
            </a:r>
            <a:endParaRPr lang="en-US" altLang="ja-JP" sz="1400" b="1" dirty="0"/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49EC348C-4539-4FDC-A1B4-C3ACC26DB9BA}"/>
              </a:ext>
            </a:extLst>
          </p:cNvPr>
          <p:cNvCxnSpPr>
            <a:cxnSpLocks/>
          </p:cNvCxnSpPr>
          <p:nvPr/>
        </p:nvCxnSpPr>
        <p:spPr>
          <a:xfrm>
            <a:off x="2704011" y="1358537"/>
            <a:ext cx="0" cy="79422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6F800EDE-21C3-4753-BA7B-F7E137D226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42" r="18857"/>
          <a:stretch/>
        </p:blipFill>
        <p:spPr>
          <a:xfrm>
            <a:off x="169817" y="1436913"/>
            <a:ext cx="2339351" cy="410597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D7BA175-AE8A-450E-AA85-2B9C6BA996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86" t="13992" r="15619" b="3187"/>
          <a:stretch/>
        </p:blipFill>
        <p:spPr>
          <a:xfrm>
            <a:off x="156754" y="5826035"/>
            <a:ext cx="2374264" cy="3540034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3B5B9B9-124C-4C61-88B4-5D5B0368BEBD}"/>
              </a:ext>
            </a:extLst>
          </p:cNvPr>
          <p:cNvSpPr txBox="1"/>
          <p:nvPr/>
        </p:nvSpPr>
        <p:spPr>
          <a:xfrm>
            <a:off x="169818" y="7145383"/>
            <a:ext cx="2299062" cy="7078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4F88FA1-9C6D-4B98-9999-94BAF9A93ED9}"/>
              </a:ext>
            </a:extLst>
          </p:cNvPr>
          <p:cNvSpPr txBox="1"/>
          <p:nvPr/>
        </p:nvSpPr>
        <p:spPr>
          <a:xfrm>
            <a:off x="3465513" y="6897189"/>
            <a:ext cx="2299062" cy="707886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sz="4000" b="1" i="1" dirty="0">
                <a:solidFill>
                  <a:srgbClr val="FF0000"/>
                </a:solidFill>
              </a:rPr>
              <a:t>縮小対象</a:t>
            </a:r>
          </a:p>
        </p:txBody>
      </p:sp>
    </p:spTree>
    <p:extLst>
      <p:ext uri="{BB962C8B-B14F-4D97-AF65-F5344CB8AC3E}">
        <p14:creationId xmlns:p14="http://schemas.microsoft.com/office/powerpoint/2010/main" val="35774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3553097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操作仕様</a:t>
            </a:r>
            <a:endParaRPr kumimoji="1" lang="ja-JP" altLang="en-US" b="1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2"/>
            <a:ext cx="6858000" cy="304364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b="1" u="sng" dirty="0"/>
              <a:t>●</a:t>
            </a:r>
            <a:r>
              <a:rPr lang="ja-JP" altLang="en-US" sz="3200" b="1" u="sng" dirty="0">
                <a:solidFill>
                  <a:srgbClr val="FF0000"/>
                </a:solidFill>
              </a:rPr>
              <a:t>特殊「ひっくり返す」</a:t>
            </a:r>
            <a:endParaRPr lang="en-US" altLang="ja-JP" sz="3200" b="1" u="sng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endParaRPr lang="en-US" altLang="ja-JP" sz="2000" b="1" dirty="0">
              <a:solidFill>
                <a:srgbClr val="FF000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・このゲームの肝となる操作で、キャラクターは砂時計の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　遺跡（塔）をひっくり返し、上下逆転をさせて先に進む。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・ひっくり返すことで、キャラクターや一部ギミックが動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　作したり、行けなかった道などに進んだり出来る。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・演出としては、画面中央に逆転の</a:t>
            </a:r>
            <a:r>
              <a:rPr lang="en-US" altLang="ja-JP" sz="2000" b="1" dirty="0"/>
              <a:t>2D</a:t>
            </a:r>
            <a:r>
              <a:rPr lang="ja-JP" altLang="en-US" sz="2000" b="1" dirty="0"/>
              <a:t>アイコンが表示→ス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　テージが逆転→動作する物が動く。</a:t>
            </a:r>
            <a:endParaRPr lang="en-US" altLang="ja-JP" sz="2000" b="1" dirty="0"/>
          </a:p>
          <a:p>
            <a:pPr algn="l">
              <a:lnSpc>
                <a:spcPct val="100000"/>
              </a:lnSpc>
            </a:pPr>
            <a:r>
              <a:rPr lang="ja-JP" altLang="en-US" sz="2000" b="1" dirty="0"/>
              <a:t>・</a:t>
            </a:r>
            <a:r>
              <a:rPr lang="en-US" altLang="ja-JP" sz="2000" b="1" dirty="0"/>
              <a:t>G</a:t>
            </a:r>
            <a:r>
              <a:rPr lang="ja-JP" altLang="en-US" sz="2000" b="1" dirty="0"/>
              <a:t>又は、</a:t>
            </a:r>
            <a:r>
              <a:rPr lang="en-US" altLang="ja-JP" sz="2000" b="1" dirty="0"/>
              <a:t>Y</a:t>
            </a:r>
            <a:r>
              <a:rPr lang="ja-JP" altLang="en-US" sz="2000" b="1" dirty="0"/>
              <a:t>ボタンで操作。</a:t>
            </a:r>
            <a:endParaRPr lang="en-US" altLang="ja-JP" sz="2000" b="1" dirty="0"/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84B81979-25DD-4325-AE1A-2BAECCBD2770}"/>
              </a:ext>
            </a:extLst>
          </p:cNvPr>
          <p:cNvCxnSpPr>
            <a:cxnSpLocks/>
          </p:cNvCxnSpPr>
          <p:nvPr/>
        </p:nvCxnSpPr>
        <p:spPr>
          <a:xfrm>
            <a:off x="560365" y="4245431"/>
            <a:ext cx="58102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図 6">
            <a:extLst>
              <a:ext uri="{FF2B5EF4-FFF2-40B4-BE49-F238E27FC236}">
                <a16:creationId xmlns:a16="http://schemas.microsoft.com/office/drawing/2014/main" id="{B41E43E9-9D0D-4FCA-96AB-8FF7B8E27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16"/>
          <a:stretch/>
        </p:blipFill>
        <p:spPr>
          <a:xfrm rot="16200000">
            <a:off x="1161150" y="4129314"/>
            <a:ext cx="2611099" cy="380998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22381CEB-0E9A-40D4-9E3C-3C409B9072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44" t="8708" r="5142" b="5330"/>
          <a:stretch/>
        </p:blipFill>
        <p:spPr>
          <a:xfrm rot="16200000">
            <a:off x="3399327" y="6610678"/>
            <a:ext cx="2547256" cy="340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379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AE9DA0-ABBC-4A24-8BC3-8FAA189FC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754" y="274320"/>
            <a:ext cx="4114800" cy="772267"/>
          </a:xfrm>
        </p:spPr>
        <p:txBody>
          <a:bodyPr>
            <a:noAutofit/>
          </a:bodyPr>
          <a:lstStyle/>
          <a:p>
            <a:pPr algn="l"/>
            <a:br>
              <a:rPr lang="en-US" altLang="ja-JP" b="1" dirty="0"/>
            </a:br>
            <a:r>
              <a:rPr lang="ja-JP" altLang="en-US" b="1" dirty="0"/>
              <a:t>フローチャート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663410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タイトル 1">
            <a:extLst>
              <a:ext uri="{FF2B5EF4-FFF2-40B4-BE49-F238E27FC236}">
                <a16:creationId xmlns:a16="http://schemas.microsoft.com/office/drawing/2014/main" id="{FA2C04F7-CA59-46AC-853A-A705855DB97A}"/>
              </a:ext>
            </a:extLst>
          </p:cNvPr>
          <p:cNvSpPr txBox="1">
            <a:spLocks/>
          </p:cNvSpPr>
          <p:nvPr/>
        </p:nvSpPr>
        <p:spPr>
          <a:xfrm>
            <a:off x="0" y="5447211"/>
            <a:ext cx="6858000" cy="42715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●キャラ参考「ホロウナイト」　</a:t>
            </a:r>
            <a:endParaRPr lang="en-US" altLang="ja-JP" sz="3200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C31325D-A08B-4BCA-A7B1-B4C2176A086A}"/>
              </a:ext>
            </a:extLst>
          </p:cNvPr>
          <p:cNvSpPr txBox="1">
            <a:spLocks/>
          </p:cNvSpPr>
          <p:nvPr/>
        </p:nvSpPr>
        <p:spPr>
          <a:xfrm>
            <a:off x="0" y="1188722"/>
            <a:ext cx="6858000" cy="41017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200" dirty="0"/>
              <a:t>●ステージ参考「風ノ旅ビト」　</a:t>
            </a:r>
            <a:endParaRPr lang="en-US" altLang="ja-JP" sz="3200" dirty="0"/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10BB9235-2945-4EAC-BEE7-042C4586CFEA}"/>
              </a:ext>
            </a:extLst>
          </p:cNvPr>
          <p:cNvGrpSpPr/>
          <p:nvPr/>
        </p:nvGrpSpPr>
        <p:grpSpPr>
          <a:xfrm>
            <a:off x="568235" y="6264591"/>
            <a:ext cx="5721530" cy="3344500"/>
            <a:chOff x="613956" y="6369094"/>
            <a:chExt cx="5721530" cy="3344500"/>
          </a:xfrm>
        </p:grpSpPr>
        <p:pic>
          <p:nvPicPr>
            <p:cNvPr id="4" name="図 3" descr="座る, 食品 が含まれている画像&#10;&#10;自動的に生成された説明">
              <a:extLst>
                <a:ext uri="{FF2B5EF4-FFF2-40B4-BE49-F238E27FC236}">
                  <a16:creationId xmlns:a16="http://schemas.microsoft.com/office/drawing/2014/main" id="{19A91197-E2A4-46AC-977F-32EF2D27A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7647" y="6391442"/>
              <a:ext cx="2403565" cy="1350803"/>
            </a:xfrm>
            <a:prstGeom prst="rect">
              <a:avLst/>
            </a:prstGeom>
          </p:spPr>
        </p:pic>
        <p:pic>
          <p:nvPicPr>
            <p:cNvPr id="9" name="図 8">
              <a:extLst>
                <a:ext uri="{FF2B5EF4-FFF2-40B4-BE49-F238E27FC236}">
                  <a16:creationId xmlns:a16="http://schemas.microsoft.com/office/drawing/2014/main" id="{AED2B6DA-51B9-49CD-B2E7-68EFDB97F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2366" y="7971510"/>
              <a:ext cx="2103120" cy="1742084"/>
            </a:xfrm>
            <a:prstGeom prst="rect">
              <a:avLst/>
            </a:prstGeom>
          </p:spPr>
        </p:pic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3E077D97-B29D-4FF7-94DA-562C19186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3956" y="8159932"/>
              <a:ext cx="1436914" cy="1436914"/>
            </a:xfrm>
            <a:prstGeom prst="rect">
              <a:avLst/>
            </a:prstGeom>
          </p:spPr>
        </p:pic>
        <p:pic>
          <p:nvPicPr>
            <p:cNvPr id="13" name="図 12" descr="飛ぶ, 空気 が含まれている画像&#10;&#10;自動的に生成された説明">
              <a:extLst>
                <a:ext uri="{FF2B5EF4-FFF2-40B4-BE49-F238E27FC236}">
                  <a16:creationId xmlns:a16="http://schemas.microsoft.com/office/drawing/2014/main" id="{5005747B-0BAB-498A-8CAD-CD2128C7C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9672" y="7995556"/>
              <a:ext cx="1714500" cy="1714500"/>
            </a:xfrm>
            <a:prstGeom prst="rect">
              <a:avLst/>
            </a:prstGeom>
          </p:spPr>
        </p:pic>
        <p:pic>
          <p:nvPicPr>
            <p:cNvPr id="15" name="図 14" descr="明かり, 光, 夜, 建物 が含まれている画像&#10;&#10;自動的に生成された説明">
              <a:extLst>
                <a:ext uri="{FF2B5EF4-FFF2-40B4-BE49-F238E27FC236}">
                  <a16:creationId xmlns:a16="http://schemas.microsoft.com/office/drawing/2014/main" id="{F444064C-BDAD-482F-858B-1E5398C9EF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35978" y="6369094"/>
              <a:ext cx="2442754" cy="1374049"/>
            </a:xfrm>
            <a:prstGeom prst="rect">
              <a:avLst/>
            </a:prstGeom>
          </p:spPr>
        </p:pic>
      </p:grp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A048280A-F028-44C8-BA16-1123C70C0906}"/>
              </a:ext>
            </a:extLst>
          </p:cNvPr>
          <p:cNvGrpSpPr/>
          <p:nvPr/>
        </p:nvGrpSpPr>
        <p:grpSpPr>
          <a:xfrm>
            <a:off x="513911" y="1894115"/>
            <a:ext cx="5903204" cy="3237274"/>
            <a:chOff x="489855" y="2272938"/>
            <a:chExt cx="5903204" cy="3237274"/>
          </a:xfrm>
        </p:grpSpPr>
        <p:pic>
          <p:nvPicPr>
            <p:cNvPr id="18" name="図 17" descr="屋内, テーブル, 窓, 部屋 が含まれている画像&#10;&#10;自動的に生成された説明">
              <a:extLst>
                <a:ext uri="{FF2B5EF4-FFF2-40B4-BE49-F238E27FC236}">
                  <a16:creationId xmlns:a16="http://schemas.microsoft.com/office/drawing/2014/main" id="{557A5F6C-A788-4F88-B4E9-A03DA07A0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242" y="2312126"/>
              <a:ext cx="2625905" cy="1475280"/>
            </a:xfrm>
            <a:prstGeom prst="rect">
              <a:avLst/>
            </a:prstGeom>
          </p:spPr>
        </p:pic>
        <p:pic>
          <p:nvPicPr>
            <p:cNvPr id="20" name="図 19" descr="太陽, 屋外, 夕日, 窓 が含まれている画像&#10;&#10;自動的に生成された説明">
              <a:extLst>
                <a:ext uri="{FF2B5EF4-FFF2-40B4-BE49-F238E27FC236}">
                  <a16:creationId xmlns:a16="http://schemas.microsoft.com/office/drawing/2014/main" id="{70B5DB77-3F54-4ADB-A25B-C62371DF1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855" y="3981858"/>
              <a:ext cx="2684419" cy="1509985"/>
            </a:xfrm>
            <a:prstGeom prst="rect">
              <a:avLst/>
            </a:prstGeom>
          </p:spPr>
        </p:pic>
        <p:pic>
          <p:nvPicPr>
            <p:cNvPr id="24" name="図 23" descr="テーブル, 座る, 光, 鏡 が含まれている画像&#10;&#10;自動的に生成された説明">
              <a:extLst>
                <a:ext uri="{FF2B5EF4-FFF2-40B4-BE49-F238E27FC236}">
                  <a16:creationId xmlns:a16="http://schemas.microsoft.com/office/drawing/2014/main" id="{A2A973B6-FB97-4FE9-B3C1-D88FAE1D4F4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3320" y="3997234"/>
              <a:ext cx="2689739" cy="1512978"/>
            </a:xfrm>
            <a:prstGeom prst="rect">
              <a:avLst/>
            </a:prstGeom>
          </p:spPr>
        </p:pic>
        <p:pic>
          <p:nvPicPr>
            <p:cNvPr id="26" name="図 25" descr="屋内, 建物, 座る, テーブル が含まれている画像&#10;&#10;自動的に生成された説明">
              <a:extLst>
                <a:ext uri="{FF2B5EF4-FFF2-40B4-BE49-F238E27FC236}">
                  <a16:creationId xmlns:a16="http://schemas.microsoft.com/office/drawing/2014/main" id="{E26BF6B5-6D09-4380-8E54-521E4D5FD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9852" y="2272938"/>
              <a:ext cx="2667059" cy="1501296"/>
            </a:xfrm>
            <a:prstGeom prst="rect">
              <a:avLst/>
            </a:prstGeom>
          </p:spPr>
        </p:pic>
      </p:grpSp>
      <p:sp>
        <p:nvSpPr>
          <p:cNvPr id="17" name="タイトル 1">
            <a:extLst>
              <a:ext uri="{FF2B5EF4-FFF2-40B4-BE49-F238E27FC236}">
                <a16:creationId xmlns:a16="http://schemas.microsoft.com/office/drawing/2014/main" id="{94179DA6-EC48-4B97-94D3-4C8559BADA24}"/>
              </a:ext>
            </a:extLst>
          </p:cNvPr>
          <p:cNvSpPr txBox="1">
            <a:spLocks/>
          </p:cNvSpPr>
          <p:nvPr/>
        </p:nvSpPr>
        <p:spPr>
          <a:xfrm>
            <a:off x="156754" y="235131"/>
            <a:ext cx="2521132" cy="7722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br>
              <a:rPr lang="en-US" altLang="ja-JP" b="1" dirty="0"/>
            </a:br>
            <a:r>
              <a:rPr lang="ja-JP" altLang="en-US" b="1" dirty="0"/>
              <a:t>参考資料</a:t>
            </a:r>
          </a:p>
        </p:txBody>
      </p:sp>
    </p:spTree>
    <p:extLst>
      <p:ext uri="{BB962C8B-B14F-4D97-AF65-F5344CB8AC3E}">
        <p14:creationId xmlns:p14="http://schemas.microsoft.com/office/powerpoint/2010/main" val="2967068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1032</TotalTime>
  <Words>1391</Words>
  <Application>Microsoft Office PowerPoint</Application>
  <PresentationFormat>A4 210 x 297 mm</PresentationFormat>
  <Paragraphs>164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テーマ</vt:lpstr>
      <vt:lpstr>日本ゲーム大賞 「The Tower」 企画書</vt:lpstr>
      <vt:lpstr> 企画概要</vt:lpstr>
      <vt:lpstr> システム仕様</vt:lpstr>
      <vt:lpstr> ステージ仕様</vt:lpstr>
      <vt:lpstr> 操作仕様</vt:lpstr>
      <vt:lpstr> 操作仕様</vt:lpstr>
      <vt:lpstr> 操作仕様</vt:lpstr>
      <vt:lpstr> フローチャート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日本ゲーム大賞 「The Tower」 企画書</dc:title>
  <dc:creator>平間 達樹</dc:creator>
  <cp:lastModifiedBy>平間 達樹</cp:lastModifiedBy>
  <cp:revision>69</cp:revision>
  <dcterms:created xsi:type="dcterms:W3CDTF">2020-03-12T09:42:56Z</dcterms:created>
  <dcterms:modified xsi:type="dcterms:W3CDTF">2020-03-21T21:55:44Z</dcterms:modified>
</cp:coreProperties>
</file>

<file path=docProps/thumbnail.jpeg>
</file>